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59" r:id="rId5"/>
    <p:sldId id="261" r:id="rId6"/>
    <p:sldId id="262" r:id="rId7"/>
    <p:sldId id="263" r:id="rId8"/>
    <p:sldId id="260" r:id="rId9"/>
    <p:sldId id="264" r:id="rId10"/>
    <p:sldId id="266" r:id="rId11"/>
    <p:sldId id="267" r:id="rId12"/>
    <p:sldId id="265" r:id="rId13"/>
    <p:sldId id="272" r:id="rId14"/>
    <p:sldId id="269" r:id="rId15"/>
    <p:sldId id="270" r:id="rId16"/>
    <p:sldId id="271" r:id="rId17"/>
    <p:sldId id="273" r:id="rId18"/>
    <p:sldId id="274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C4600"/>
    <a:srgbClr val="CC0099"/>
    <a:srgbClr val="57257D"/>
    <a:srgbClr val="797B29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375" autoAdjust="0"/>
    <p:restoredTop sz="94660"/>
  </p:normalViewPr>
  <p:slideViewPr>
    <p:cSldViewPr snapToGrid="0">
      <p:cViewPr varScale="1">
        <p:scale>
          <a:sx n="52" d="100"/>
          <a:sy n="52" d="100"/>
        </p:scale>
        <p:origin x="58" y="8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955CE-9DCB-4883-B08E-4CCBB151B2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14CDDC-8903-43BB-A281-8D6A0F6074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9A456C-4BB3-44DD-8582-0E46CB2360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E4270-DB3A-48C1-AA11-E0F145ABC2A0}" type="datetimeFigureOut">
              <a:rPr lang="en-GB" smtClean="0"/>
              <a:t>23/01/2020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BDED74-6158-4B81-8DB0-74E2D14B1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FFE170-8E16-4456-A879-F6E417A67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38F8A-182B-4CFA-9DDE-02A6B0BBA1B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48921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86D05E-865A-449D-91E3-5F5AE31658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3E8B7B-DA30-4967-98C6-F7A3FA21DA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22C824-EC19-4D78-BD08-5C4285030A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E4270-DB3A-48C1-AA11-E0F145ABC2A0}" type="datetimeFigureOut">
              <a:rPr lang="en-GB" smtClean="0"/>
              <a:t>23/01/2020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863E14-DC7E-4FD0-9E2D-5A22C0C82C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150D68-8459-4ECB-842C-428D6BC860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38F8A-182B-4CFA-9DDE-02A6B0BBA1B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96607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633C3FE-82D8-46BD-8E0A-A4E8EAB2F92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41132E-05B5-4660-9C6D-C682B1705E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CE70A1-AEE4-49D8-B7D3-89CFA685E7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E4270-DB3A-48C1-AA11-E0F145ABC2A0}" type="datetimeFigureOut">
              <a:rPr lang="en-GB" smtClean="0"/>
              <a:t>23/01/2020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42FFF3-A649-453A-A24D-6701E35AA7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37F615-4E1F-4DEE-8EF1-888A34A16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38F8A-182B-4CFA-9DDE-02A6B0BBA1B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55739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C716D-D3D3-488C-8F74-CE9F1F361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EBCADE-627B-44DC-A18E-B02C994ABF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B2D9FF-B7EA-4E56-BCE8-EEFF3A592D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E4270-DB3A-48C1-AA11-E0F145ABC2A0}" type="datetimeFigureOut">
              <a:rPr lang="en-GB" smtClean="0"/>
              <a:t>23/01/2020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946D6A-FE3C-4841-9931-220F7D820F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FC6785-BE88-4C60-92E7-2C49E9886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38F8A-182B-4CFA-9DDE-02A6B0BBA1B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547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16EC9-F1EA-4662-B7DF-F692D3A6CC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2C094D-3236-4B82-9935-55BB98AA43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FDED3E-2E09-4C32-B8CE-B507003BA8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E4270-DB3A-48C1-AA11-E0F145ABC2A0}" type="datetimeFigureOut">
              <a:rPr lang="en-GB" smtClean="0"/>
              <a:t>23/01/2020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D34594-B52B-4A3B-99A9-196DEE594E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B8CE66-E5AF-41C1-9502-0BD857F58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38F8A-182B-4CFA-9DDE-02A6B0BBA1B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2938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5A1A0-CFED-4B3C-B12F-28168DE64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843171-3A36-4279-B43E-610ABB7FA1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51AE79-870C-4C90-A644-56A503F690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3F7F27-AE6B-4F06-AA05-A17C4F4BC9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E4270-DB3A-48C1-AA11-E0F145ABC2A0}" type="datetimeFigureOut">
              <a:rPr lang="en-GB" smtClean="0"/>
              <a:t>23/01/2020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7BB412-A929-429D-81A7-75BB97C841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68F330-950F-4DF0-9C06-50467A4681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38F8A-182B-4CFA-9DDE-02A6B0BBA1B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90705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7FA790-4BDB-41E9-AB36-54F283CD1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ADA90C-73F1-4BE3-9C3C-EE8A2D7947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98B00F-7D97-4DBB-9DE3-F6F12AA9B6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E959A63-B99A-4FD9-BE23-1B66AEA80F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6F0E261-02E6-4082-82E5-3682383A01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35B03C-2FA4-4100-97F9-399E0D33F7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E4270-DB3A-48C1-AA11-E0F145ABC2A0}" type="datetimeFigureOut">
              <a:rPr lang="en-GB" smtClean="0"/>
              <a:t>23/01/2020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C992AC-2B49-421C-AF47-120FE2AC09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DEF0749-1B87-495B-8F8F-346BC6B369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38F8A-182B-4CFA-9DDE-02A6B0BBA1B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31847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4E4EFC-C8FD-4CC5-BDA2-B54774DF38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4E3432-8206-4956-9EDA-62941FAC19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E4270-DB3A-48C1-AA11-E0F145ABC2A0}" type="datetimeFigureOut">
              <a:rPr lang="en-GB" smtClean="0"/>
              <a:t>23/01/2020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682918-B250-4DD1-A47C-05DC9D2AC7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4DBBBE-19D0-4C36-BA5B-1195057D3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38F8A-182B-4CFA-9DDE-02A6B0BBA1B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9287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648CB1-13CF-43F9-BC20-DF360FB790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E4270-DB3A-48C1-AA11-E0F145ABC2A0}" type="datetimeFigureOut">
              <a:rPr lang="en-GB" smtClean="0"/>
              <a:t>23/01/2020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19DA4B2-BA8C-481B-BB12-A4FAB7BA65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573276-8080-449B-8680-2AEB8F0DE5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38F8A-182B-4CFA-9DDE-02A6B0BBA1B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40874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622FF-A6A0-42E5-9261-B18639A0F8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D8F891-34BA-4682-A24E-3254013316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9FBEBF-0F43-41EA-B765-661EF1A365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E250DF-C002-4B56-8091-C915ECB287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E4270-DB3A-48C1-AA11-E0F145ABC2A0}" type="datetimeFigureOut">
              <a:rPr lang="en-GB" smtClean="0"/>
              <a:t>23/01/2020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B50D5A-8D14-4B14-99B5-888BFE672D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BC694C-D90D-4BF5-953E-A722BF9737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38F8A-182B-4CFA-9DDE-02A6B0BBA1B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95420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E60EC-D4D6-48F6-9B30-5118456441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164940A-E5BC-4F6C-B1F7-BF1466DABA5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2FBCA0-999A-4653-8C58-6D5BDC65FB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27F714-14BF-41BB-B3A3-9067328937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E4270-DB3A-48C1-AA11-E0F145ABC2A0}" type="datetimeFigureOut">
              <a:rPr lang="en-GB" smtClean="0"/>
              <a:t>23/01/2020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82F24B-F9C0-428B-AD2E-B1C9C7F399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5DF36C-4987-40C8-950A-033BED405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38F8A-182B-4CFA-9DDE-02A6B0BBA1B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44148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865B2ED-0181-43A0-A26B-913CDB256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52EB2C-C45A-4174-A082-58D6842218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3CBE70-C6EC-43B1-A85B-00C928754D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EE4270-DB3A-48C1-AA11-E0F145ABC2A0}" type="datetimeFigureOut">
              <a:rPr lang="en-GB" smtClean="0"/>
              <a:t>23/01/2020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E8D88A-6230-4826-9A2C-4BED1786B2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9D89EA-133B-42B7-B54F-6FE269CFC6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538F8A-182B-4CFA-9DDE-02A6B0BBA1B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68468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gif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3F8B499-C55A-4B2D-B794-A57D8B8F57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790" t="13046" r="32178" b="9964"/>
          <a:stretch/>
        </p:blipFill>
        <p:spPr>
          <a:xfrm>
            <a:off x="2261420" y="789038"/>
            <a:ext cx="4149213" cy="527992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B8B314D-841E-46CA-8DA7-9A4B4FE36B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919" t="19929" r="62581" b="35054"/>
          <a:stretch/>
        </p:blipFill>
        <p:spPr>
          <a:xfrm>
            <a:off x="2311804" y="4567772"/>
            <a:ext cx="1091337" cy="12282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FC21CEE-F66E-41E6-A41D-9EEC394211F5}"/>
              </a:ext>
            </a:extLst>
          </p:cNvPr>
          <p:cNvSpPr txBox="1"/>
          <p:nvPr/>
        </p:nvSpPr>
        <p:spPr>
          <a:xfrm>
            <a:off x="2261420" y="789038"/>
            <a:ext cx="16321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UK 2019 General Election Results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904A7C-EB5C-46CF-B660-A67FA2B5E50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542" t="14476" r="33861" b="8534"/>
          <a:stretch/>
        </p:blipFill>
        <p:spPr>
          <a:xfrm>
            <a:off x="6538452" y="789038"/>
            <a:ext cx="4218039" cy="52799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F9FA05A-2C55-484F-A2EA-BDFE7ED96F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919" t="19929" r="62581" b="35054"/>
          <a:stretch/>
        </p:blipFill>
        <p:spPr>
          <a:xfrm>
            <a:off x="6608501" y="4626903"/>
            <a:ext cx="1091337" cy="122824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DB0C6BA-8926-494B-84DA-1C86902614B0}"/>
              </a:ext>
            </a:extLst>
          </p:cNvPr>
          <p:cNvSpPr txBox="1"/>
          <p:nvPr/>
        </p:nvSpPr>
        <p:spPr>
          <a:xfrm>
            <a:off x="6538453" y="789038"/>
            <a:ext cx="14060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Data collection      (by Voting Results)</a:t>
            </a:r>
          </a:p>
        </p:txBody>
      </p:sp>
    </p:spTree>
    <p:extLst>
      <p:ext uri="{BB962C8B-B14F-4D97-AF65-F5344CB8AC3E}">
        <p14:creationId xmlns:p14="http://schemas.microsoft.com/office/powerpoint/2010/main" val="27077433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Picture 90">
            <a:extLst>
              <a:ext uri="{FF2B5EF4-FFF2-40B4-BE49-F238E27FC236}">
                <a16:creationId xmlns:a16="http://schemas.microsoft.com/office/drawing/2014/main" id="{F920105D-E320-48C9-BA81-21581B867F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375" r="26625"/>
          <a:stretch/>
        </p:blipFill>
        <p:spPr>
          <a:xfrm>
            <a:off x="-7954430" y="-3665981"/>
            <a:ext cx="9832088" cy="9432656"/>
          </a:xfrm>
          <a:prstGeom prst="rect">
            <a:avLst/>
          </a:prstGeom>
        </p:spPr>
      </p:pic>
      <p:sp>
        <p:nvSpPr>
          <p:cNvPr id="87" name="TextBox 86">
            <a:extLst>
              <a:ext uri="{FF2B5EF4-FFF2-40B4-BE49-F238E27FC236}">
                <a16:creationId xmlns:a16="http://schemas.microsoft.com/office/drawing/2014/main" id="{DC9A2B8D-5FB8-4832-84D9-42E3B8754691}"/>
              </a:ext>
            </a:extLst>
          </p:cNvPr>
          <p:cNvSpPr txBox="1"/>
          <p:nvPr/>
        </p:nvSpPr>
        <p:spPr>
          <a:xfrm>
            <a:off x="895410" y="712032"/>
            <a:ext cx="2490304" cy="4677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Northern Ireland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4FCAB8B5-C93E-4722-A935-F20EA0348E92}"/>
              </a:ext>
            </a:extLst>
          </p:cNvPr>
          <p:cNvSpPr txBox="1"/>
          <p:nvPr/>
        </p:nvSpPr>
        <p:spPr>
          <a:xfrm>
            <a:off x="6783230" y="341315"/>
            <a:ext cx="1400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Scotland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BF0522C6-6337-48CF-A46E-F11AAB2671BB}"/>
              </a:ext>
            </a:extLst>
          </p:cNvPr>
          <p:cNvSpPr txBox="1"/>
          <p:nvPr/>
        </p:nvSpPr>
        <p:spPr>
          <a:xfrm>
            <a:off x="739912" y="6060439"/>
            <a:ext cx="1400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England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23072" t="29572" r="28824" b="19911"/>
          <a:stretch/>
        </p:blipFill>
        <p:spPr>
          <a:xfrm>
            <a:off x="64217" y="2561524"/>
            <a:ext cx="2336800" cy="2324100"/>
          </a:xfrm>
          <a:prstGeom prst="rect">
            <a:avLst/>
          </a:prstGeom>
        </p:spPr>
      </p:pic>
      <p:sp>
        <p:nvSpPr>
          <p:cNvPr id="90" name="TextBox 89">
            <a:extLst>
              <a:ext uri="{FF2B5EF4-FFF2-40B4-BE49-F238E27FC236}">
                <a16:creationId xmlns:a16="http://schemas.microsoft.com/office/drawing/2014/main" id="{2E67DDCD-D6C3-4121-9AD0-5293CB1C0D47}"/>
              </a:ext>
            </a:extLst>
          </p:cNvPr>
          <p:cNvSpPr txBox="1"/>
          <p:nvPr/>
        </p:nvSpPr>
        <p:spPr>
          <a:xfrm>
            <a:off x="2708857" y="4017666"/>
            <a:ext cx="10276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Wales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1704" y="945904"/>
            <a:ext cx="4779497" cy="494574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5"/>
          <a:srcRect l="5192" t="19486" r="17808" b="3565"/>
          <a:stretch/>
        </p:blipFill>
        <p:spPr>
          <a:xfrm>
            <a:off x="3576416" y="1871671"/>
            <a:ext cx="4283146" cy="4419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6"/>
          <a:srcRect l="23542" t="31605" r="65556" b="49135"/>
          <a:stretch/>
        </p:blipFill>
        <p:spPr>
          <a:xfrm>
            <a:off x="1417437" y="5473153"/>
            <a:ext cx="2319116" cy="230434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7"/>
          <a:srcRect l="18787" t="33165" r="33036" b="39899"/>
          <a:stretch/>
        </p:blipFill>
        <p:spPr>
          <a:xfrm>
            <a:off x="2120487" y="1605292"/>
            <a:ext cx="2660015" cy="14986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8"/>
          <a:srcRect l="14637" t="39831" r="19544"/>
          <a:stretch/>
        </p:blipFill>
        <p:spPr>
          <a:xfrm>
            <a:off x="3517899" y="2209799"/>
            <a:ext cx="2463801" cy="2269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3732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2189" y="1034543"/>
            <a:ext cx="3907621" cy="478891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8483600" y="2413000"/>
            <a:ext cx="279400" cy="25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/>
        </p:nvSpPr>
        <p:spPr>
          <a:xfrm>
            <a:off x="8483600" y="2717800"/>
            <a:ext cx="279400" cy="25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/>
        </p:nvSpPr>
        <p:spPr>
          <a:xfrm>
            <a:off x="8483600" y="3022600"/>
            <a:ext cx="279400" cy="254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/>
        </p:nvSpPr>
        <p:spPr>
          <a:xfrm>
            <a:off x="8486602" y="3327400"/>
            <a:ext cx="279400" cy="254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/>
          <p:cNvSpPr txBox="1"/>
          <p:nvPr/>
        </p:nvSpPr>
        <p:spPr>
          <a:xfrm>
            <a:off x="8763000" y="2355334"/>
            <a:ext cx="1105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England</a:t>
            </a:r>
            <a:endParaRPr lang="en-GB" dirty="0"/>
          </a:p>
        </p:txBody>
      </p:sp>
      <p:sp>
        <p:nvSpPr>
          <p:cNvPr id="19" name="TextBox 18"/>
          <p:cNvSpPr txBox="1"/>
          <p:nvPr/>
        </p:nvSpPr>
        <p:spPr>
          <a:xfrm>
            <a:off x="8772697" y="2645818"/>
            <a:ext cx="1105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Wales</a:t>
            </a:r>
            <a:endParaRPr lang="en-GB" dirty="0"/>
          </a:p>
        </p:txBody>
      </p:sp>
      <p:sp>
        <p:nvSpPr>
          <p:cNvPr id="20" name="TextBox 19"/>
          <p:cNvSpPr txBox="1"/>
          <p:nvPr/>
        </p:nvSpPr>
        <p:spPr>
          <a:xfrm>
            <a:off x="8782394" y="2936302"/>
            <a:ext cx="1941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Northern Ireland</a:t>
            </a:r>
            <a:endParaRPr lang="en-GB" dirty="0"/>
          </a:p>
        </p:txBody>
      </p:sp>
      <p:sp>
        <p:nvSpPr>
          <p:cNvPr id="21" name="TextBox 20"/>
          <p:cNvSpPr txBox="1"/>
          <p:nvPr/>
        </p:nvSpPr>
        <p:spPr>
          <a:xfrm>
            <a:off x="8792091" y="3226786"/>
            <a:ext cx="1105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Scotland</a:t>
            </a:r>
            <a:endParaRPr lang="en-GB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6934" y="2109534"/>
            <a:ext cx="1558519" cy="957000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775568" y="4327761"/>
            <a:ext cx="22098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Proportion of tweets</a:t>
            </a:r>
            <a:endParaRPr lang="en-GB" dirty="0"/>
          </a:p>
        </p:txBody>
      </p:sp>
      <p:sp>
        <p:nvSpPr>
          <p:cNvPr id="32" name="TextBox 31"/>
          <p:cNvSpPr txBox="1"/>
          <p:nvPr/>
        </p:nvSpPr>
        <p:spPr>
          <a:xfrm>
            <a:off x="756087" y="4970614"/>
            <a:ext cx="22098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Importance of words</a:t>
            </a:r>
            <a:endParaRPr lang="en-GB" dirty="0"/>
          </a:p>
        </p:txBody>
      </p:sp>
      <p:sp>
        <p:nvSpPr>
          <p:cNvPr id="34" name="TextBox 33"/>
          <p:cNvSpPr txBox="1"/>
          <p:nvPr/>
        </p:nvSpPr>
        <p:spPr>
          <a:xfrm>
            <a:off x="4477419" y="6255331"/>
            <a:ext cx="989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Wales</a:t>
            </a:r>
            <a:endParaRPr lang="en-GB" dirty="0"/>
          </a:p>
        </p:txBody>
      </p:sp>
      <p:sp>
        <p:nvSpPr>
          <p:cNvPr id="35" name="TextBox 34"/>
          <p:cNvSpPr txBox="1"/>
          <p:nvPr/>
        </p:nvSpPr>
        <p:spPr>
          <a:xfrm>
            <a:off x="6095999" y="6462569"/>
            <a:ext cx="989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Scotland</a:t>
            </a:r>
            <a:endParaRPr lang="en-GB" dirty="0"/>
          </a:p>
        </p:txBody>
      </p:sp>
      <p:sp>
        <p:nvSpPr>
          <p:cNvPr id="36" name="TextBox 35"/>
          <p:cNvSpPr txBox="1"/>
          <p:nvPr/>
        </p:nvSpPr>
        <p:spPr>
          <a:xfrm>
            <a:off x="9105021" y="5698710"/>
            <a:ext cx="15271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Northern Ireland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662545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nature, looking, dark, large&#10;&#10;Description automatically generated">
            <a:extLst>
              <a:ext uri="{FF2B5EF4-FFF2-40B4-BE49-F238E27FC236}">
                <a16:creationId xmlns:a16="http://schemas.microsoft.com/office/drawing/2014/main" id="{311B2B4C-8F72-4ACD-8FDC-8D6BA14298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6801" y="1007642"/>
            <a:ext cx="3632980" cy="469011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356" r="53587" b="21459"/>
          <a:stretch/>
        </p:blipFill>
        <p:spPr>
          <a:xfrm>
            <a:off x="-536623" y="0"/>
            <a:ext cx="6085330" cy="586166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5480" y="5132404"/>
            <a:ext cx="6593071" cy="524618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25757" t="10250" r="25515"/>
          <a:stretch/>
        </p:blipFill>
        <p:spPr>
          <a:xfrm>
            <a:off x="4472430" y="8901007"/>
            <a:ext cx="7182197" cy="711736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0" y="7946968"/>
            <a:ext cx="2078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Density of subjects</a:t>
            </a:r>
            <a:endParaRPr lang="en-GB" dirty="0"/>
          </a:p>
        </p:txBody>
      </p:sp>
      <p:sp>
        <p:nvSpPr>
          <p:cNvPr id="8" name="TextBox 7"/>
          <p:cNvSpPr txBox="1"/>
          <p:nvPr/>
        </p:nvSpPr>
        <p:spPr>
          <a:xfrm>
            <a:off x="-346212" y="8300843"/>
            <a:ext cx="40204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Indicate the richness of the discussions</a:t>
            </a:r>
          </a:p>
          <a:p>
            <a:r>
              <a:rPr lang="en-GB" dirty="0" smtClean="0"/>
              <a:t>Names of politicians</a:t>
            </a:r>
          </a:p>
          <a:p>
            <a:r>
              <a:rPr lang="en-GB" dirty="0" smtClean="0"/>
              <a:t>Issues</a:t>
            </a:r>
          </a:p>
          <a:p>
            <a:r>
              <a:rPr lang="en-GB" dirty="0" err="1" smtClean="0"/>
              <a:t>indywales</a:t>
            </a:r>
            <a:endParaRPr lang="en-GB" dirty="0"/>
          </a:p>
        </p:txBody>
      </p:sp>
      <p:sp>
        <p:nvSpPr>
          <p:cNvPr id="9" name="Donut 8"/>
          <p:cNvSpPr/>
          <p:nvPr/>
        </p:nvSpPr>
        <p:spPr>
          <a:xfrm>
            <a:off x="14603089" y="-1902848"/>
            <a:ext cx="5269763" cy="5414847"/>
          </a:xfrm>
          <a:prstGeom prst="donut">
            <a:avLst>
              <a:gd name="adj" fmla="val 583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pic>
        <p:nvPicPr>
          <p:cNvPr id="10" name="Picture 9"/>
          <p:cNvPicPr/>
          <p:nvPr/>
        </p:nvPicPr>
        <p:blipFill rotWithShape="1">
          <a:blip r:embed="rId5"/>
          <a:srcRect l="17218" t="18907" r="16850" b="18901"/>
          <a:stretch/>
        </p:blipFill>
        <p:spPr bwMode="auto">
          <a:xfrm>
            <a:off x="5692833" y="896815"/>
            <a:ext cx="5961794" cy="495314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3089711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701" t="20757" r="2691" b="9175"/>
          <a:stretch/>
        </p:blipFill>
        <p:spPr>
          <a:xfrm>
            <a:off x="1449528" y="254000"/>
            <a:ext cx="8966201" cy="6324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08256" y="254000"/>
            <a:ext cx="22825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 smtClean="0"/>
              <a:t>England</a:t>
            </a:r>
            <a:endParaRPr lang="en-GB" sz="3600" b="1" dirty="0"/>
          </a:p>
        </p:txBody>
      </p:sp>
    </p:spTree>
    <p:extLst>
      <p:ext uri="{BB962C8B-B14F-4D97-AF65-F5344CB8AC3E}">
        <p14:creationId xmlns:p14="http://schemas.microsoft.com/office/powerpoint/2010/main" val="922007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7778" t="10762" r="9305" b="1210"/>
          <a:stretch/>
        </p:blipFill>
        <p:spPr>
          <a:xfrm>
            <a:off x="1092200" y="695500"/>
            <a:ext cx="10210800" cy="58322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08256" y="254000"/>
            <a:ext cx="49241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 smtClean="0"/>
              <a:t>Northern Ireland</a:t>
            </a:r>
            <a:endParaRPr lang="en-GB" sz="3600" b="1" dirty="0"/>
          </a:p>
        </p:txBody>
      </p:sp>
    </p:spTree>
    <p:extLst>
      <p:ext uri="{BB962C8B-B14F-4D97-AF65-F5344CB8AC3E}">
        <p14:creationId xmlns:p14="http://schemas.microsoft.com/office/powerpoint/2010/main" val="7877283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23194" t="20312" r="23473" b="11278"/>
          <a:stretch/>
        </p:blipFill>
        <p:spPr>
          <a:xfrm>
            <a:off x="1066800" y="0"/>
            <a:ext cx="9753600" cy="6731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08256" y="254000"/>
            <a:ext cx="49241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 smtClean="0"/>
              <a:t>Wales</a:t>
            </a:r>
            <a:endParaRPr lang="en-GB" sz="3600" b="1" dirty="0"/>
          </a:p>
        </p:txBody>
      </p:sp>
    </p:spTree>
    <p:extLst>
      <p:ext uri="{BB962C8B-B14F-4D97-AF65-F5344CB8AC3E}">
        <p14:creationId xmlns:p14="http://schemas.microsoft.com/office/powerpoint/2010/main" val="18518110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8256" y="254000"/>
            <a:ext cx="19195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 smtClean="0"/>
              <a:t>Scotland</a:t>
            </a:r>
            <a:endParaRPr lang="en-GB" sz="36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20666" t="12052" r="12151" b="8438"/>
          <a:stretch/>
        </p:blipFill>
        <p:spPr>
          <a:xfrm>
            <a:off x="1973811" y="577165"/>
            <a:ext cx="9482771" cy="6038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223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20666" t="15819" r="22600" b="8437"/>
          <a:stretch/>
        </p:blipFill>
        <p:spPr>
          <a:xfrm>
            <a:off x="6108740" y="-99753"/>
            <a:ext cx="5092660" cy="365806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701" t="24517" r="2691" b="9175"/>
          <a:stretch/>
        </p:blipFill>
        <p:spPr>
          <a:xfrm>
            <a:off x="6108740" y="3638004"/>
            <a:ext cx="5092660" cy="339948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l="23194" t="20312" r="23473" b="11278"/>
          <a:stretch/>
        </p:blipFill>
        <p:spPr>
          <a:xfrm>
            <a:off x="356790" y="3355649"/>
            <a:ext cx="5335191" cy="36818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/>
          <a:srcRect l="7778" t="10762" r="9305" b="1210"/>
          <a:stretch/>
        </p:blipFill>
        <p:spPr>
          <a:xfrm>
            <a:off x="0" y="0"/>
            <a:ext cx="5691982" cy="325119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074948" y="3703322"/>
            <a:ext cx="1342745" cy="46166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GB" sz="2400" b="1" dirty="0" smtClean="0"/>
              <a:t>England</a:t>
            </a:r>
            <a:endParaRPr lang="en-GB" sz="24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0" y="-31566"/>
            <a:ext cx="2481213" cy="46166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GB" sz="2400" b="1" dirty="0" smtClean="0"/>
              <a:t>Northern Ireland</a:t>
            </a:r>
            <a:endParaRPr lang="en-GB" sz="24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6074947" y="0"/>
            <a:ext cx="1342745" cy="46166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GB" sz="2400" b="1" dirty="0" smtClean="0"/>
              <a:t>Scotland</a:t>
            </a:r>
            <a:endParaRPr lang="en-GB" sz="24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1190" y="3589519"/>
            <a:ext cx="1342745" cy="46166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GB" sz="2400" b="1" dirty="0" smtClean="0"/>
              <a:t>Wales</a:t>
            </a:r>
            <a:endParaRPr lang="en-GB" sz="24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0" y="7258777"/>
            <a:ext cx="8356600" cy="64633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3600" b="1" dirty="0" smtClean="0"/>
              <a:t>Importance of words used in tweets</a:t>
            </a:r>
          </a:p>
        </p:txBody>
      </p:sp>
      <p:sp>
        <p:nvSpPr>
          <p:cNvPr id="15" name="Rectangle 14"/>
          <p:cNvSpPr/>
          <p:nvPr/>
        </p:nvSpPr>
        <p:spPr>
          <a:xfrm rot="2356331">
            <a:off x="-3507973" y="5469775"/>
            <a:ext cx="1562793" cy="44888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2488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 rot="2356331">
            <a:off x="-3507973" y="5469775"/>
            <a:ext cx="1562793" cy="44888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4695" y="339957"/>
            <a:ext cx="1985913" cy="271663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5065" y="1545331"/>
            <a:ext cx="3026670" cy="4453137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800886" y="2990688"/>
            <a:ext cx="14823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smtClean="0"/>
              <a:t>Northern Ireland</a:t>
            </a:r>
            <a:endParaRPr lang="en-GB" sz="2400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3575873" y="2487829"/>
            <a:ext cx="1646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smtClean="0"/>
              <a:t>Scotland</a:t>
            </a:r>
            <a:endParaRPr lang="en-GB" sz="2400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4004570" y="4564173"/>
            <a:ext cx="1646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smtClean="0"/>
              <a:t>England</a:t>
            </a:r>
            <a:endParaRPr lang="en-GB" sz="2400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2744727" y="4564173"/>
            <a:ext cx="10383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smtClean="0"/>
              <a:t>Wales</a:t>
            </a:r>
            <a:endParaRPr lang="en-GB" sz="2400" b="1" dirty="0"/>
          </a:p>
        </p:txBody>
      </p:sp>
    </p:spTree>
    <p:extLst>
      <p:ext uri="{BB962C8B-B14F-4D97-AF65-F5344CB8AC3E}">
        <p14:creationId xmlns:p14="http://schemas.microsoft.com/office/powerpoint/2010/main" val="2655739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E031219-AFE9-42A6-938E-24F4A2FCD3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383" t="22367" r="36738" b="18292"/>
          <a:stretch/>
        </p:blipFill>
        <p:spPr>
          <a:xfrm>
            <a:off x="1596199" y="727587"/>
            <a:ext cx="4078321" cy="526025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AF93F11-300E-40BF-B3D1-43A49301B251}"/>
              </a:ext>
            </a:extLst>
          </p:cNvPr>
          <p:cNvSpPr txBox="1"/>
          <p:nvPr/>
        </p:nvSpPr>
        <p:spPr>
          <a:xfrm>
            <a:off x="1596199" y="727587"/>
            <a:ext cx="12007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Data collection (by Country)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AA4D994-AA5A-4A19-8B1A-7E688F9858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542" t="14476" r="33861" b="8534"/>
          <a:stretch/>
        </p:blipFill>
        <p:spPr>
          <a:xfrm>
            <a:off x="5915454" y="727587"/>
            <a:ext cx="4218039" cy="52799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5E3D9DC-CCB3-40FF-A1CD-2038EDC30B9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919" t="19929" r="62581" b="35054"/>
          <a:stretch/>
        </p:blipFill>
        <p:spPr>
          <a:xfrm>
            <a:off x="5985503" y="4565452"/>
            <a:ext cx="1091337" cy="122824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40D7ED3-AA23-4B76-93FA-2F48CCD1D598}"/>
              </a:ext>
            </a:extLst>
          </p:cNvPr>
          <p:cNvSpPr txBox="1"/>
          <p:nvPr/>
        </p:nvSpPr>
        <p:spPr>
          <a:xfrm>
            <a:off x="5915455" y="727587"/>
            <a:ext cx="14060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Data collection      (by Voting Results)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8823725-18F8-4E2A-BE59-6D1188594E50}"/>
              </a:ext>
            </a:extLst>
          </p:cNvPr>
          <p:cNvSpPr/>
          <p:nvPr/>
        </p:nvSpPr>
        <p:spPr>
          <a:xfrm>
            <a:off x="1689241" y="4678131"/>
            <a:ext cx="1107672" cy="11233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45C89BF-8596-4FC3-8CF4-9962FAF31F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559" t="31628" r="49215" b="66455"/>
          <a:stretch/>
        </p:blipFill>
        <p:spPr>
          <a:xfrm>
            <a:off x="1813131" y="5597942"/>
            <a:ext cx="179962" cy="163494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63E38AD-4389-464F-AEAC-74DECF075D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889" t="45050" r="54746" b="52732"/>
          <a:stretch/>
        </p:blipFill>
        <p:spPr>
          <a:xfrm>
            <a:off x="1811323" y="5330870"/>
            <a:ext cx="181770" cy="166186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E2511E8-0208-41D7-9351-B5931E5F39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303" t="62470" r="49150" b="34874"/>
          <a:stretch/>
        </p:blipFill>
        <p:spPr>
          <a:xfrm>
            <a:off x="1815909" y="5058870"/>
            <a:ext cx="177184" cy="171114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0CDC7B1-96F3-4B0A-BB93-67967BF432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525" t="59891" r="43843" b="37659"/>
          <a:stretch/>
        </p:blipFill>
        <p:spPr>
          <a:xfrm>
            <a:off x="1810829" y="4797632"/>
            <a:ext cx="179798" cy="171207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4F21D96-C1AD-48C3-893A-54362B6CE6A4}"/>
              </a:ext>
            </a:extLst>
          </p:cNvPr>
          <p:cNvSpPr txBox="1"/>
          <p:nvPr/>
        </p:nvSpPr>
        <p:spPr>
          <a:xfrm>
            <a:off x="1964695" y="4738006"/>
            <a:ext cx="719511" cy="280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England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8831DA8-BB8C-46CB-B6A8-3BFAC5FD4245}"/>
              </a:ext>
            </a:extLst>
          </p:cNvPr>
          <p:cNvSpPr txBox="1"/>
          <p:nvPr/>
        </p:nvSpPr>
        <p:spPr>
          <a:xfrm>
            <a:off x="1964694" y="4997906"/>
            <a:ext cx="719511" cy="280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Wales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2F859BB-5A20-4178-8791-9597D3D0EBEB}"/>
              </a:ext>
            </a:extLst>
          </p:cNvPr>
          <p:cNvSpPr txBox="1"/>
          <p:nvPr/>
        </p:nvSpPr>
        <p:spPr>
          <a:xfrm>
            <a:off x="1964693" y="5287302"/>
            <a:ext cx="8941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North. Ire.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26A12F9-C583-4ED4-9A5C-8BAA6C7C59C0}"/>
              </a:ext>
            </a:extLst>
          </p:cNvPr>
          <p:cNvSpPr txBox="1"/>
          <p:nvPr/>
        </p:nvSpPr>
        <p:spPr>
          <a:xfrm>
            <a:off x="1964692" y="5537370"/>
            <a:ext cx="8941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Scotland</a:t>
            </a:r>
          </a:p>
        </p:txBody>
      </p:sp>
    </p:spTree>
    <p:extLst>
      <p:ext uri="{BB962C8B-B14F-4D97-AF65-F5344CB8AC3E}">
        <p14:creationId xmlns:p14="http://schemas.microsoft.com/office/powerpoint/2010/main" val="5773324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27813" t="23000" r="48646" b="40334"/>
          <a:stretch/>
        </p:blipFill>
        <p:spPr>
          <a:xfrm>
            <a:off x="2495550" y="228600"/>
            <a:ext cx="6629400" cy="6453398"/>
          </a:xfrm>
          <a:prstGeom prst="rect">
            <a:avLst/>
          </a:prstGeom>
        </p:spPr>
      </p:pic>
      <p:pic>
        <p:nvPicPr>
          <p:cNvPr id="1028" name="Picture 4" descr="Image result for twitter"/>
          <p:cNvPicPr>
            <a:picLocks noChangeAspect="1" noChangeArrowheads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20" t="6666" r="2180" b="4667"/>
          <a:stretch/>
        </p:blipFill>
        <p:spPr bwMode="auto">
          <a:xfrm>
            <a:off x="3412384" y="2571750"/>
            <a:ext cx="550015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l="76111" t="56952" r="636" b="17270"/>
          <a:stretch/>
        </p:blipFill>
        <p:spPr>
          <a:xfrm>
            <a:off x="7808684" y="4372862"/>
            <a:ext cx="1481529" cy="1026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9904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67250D9-2A4D-41D7-A768-915B4BFE054E}"/>
              </a:ext>
            </a:extLst>
          </p:cNvPr>
          <p:cNvPicPr/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6618" y="3807951"/>
            <a:ext cx="4363720" cy="256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DE309E9-9736-4B6B-BFC2-7141CA62BA35}"/>
              </a:ext>
            </a:extLst>
          </p:cNvPr>
          <p:cNvPicPr/>
          <p:nvPr/>
        </p:nvPicPr>
        <p:blipFill rotWithShape="1">
          <a:blip r:embed="rId3"/>
          <a:srcRect l="25498" t="7285" r="29060" b="9479"/>
          <a:stretch/>
        </p:blipFill>
        <p:spPr bwMode="auto">
          <a:xfrm>
            <a:off x="10500852" y="736036"/>
            <a:ext cx="2187800" cy="207327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4989601-413E-41E5-B3D3-1F142AFC23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0031" y="1526610"/>
            <a:ext cx="2931887" cy="2565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0399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AA5048C-9E0E-4290-ADFF-BBBAACDCD2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375" r="26625"/>
          <a:stretch/>
        </p:blipFill>
        <p:spPr>
          <a:xfrm>
            <a:off x="2265680" y="49954"/>
            <a:ext cx="7396480" cy="7095996"/>
          </a:xfrm>
          <a:prstGeom prst="rect">
            <a:avLst/>
          </a:prstGeom>
        </p:spPr>
      </p:pic>
      <p:sp>
        <p:nvSpPr>
          <p:cNvPr id="4" name="Circle: Hollow 3">
            <a:extLst>
              <a:ext uri="{FF2B5EF4-FFF2-40B4-BE49-F238E27FC236}">
                <a16:creationId xmlns:a16="http://schemas.microsoft.com/office/drawing/2014/main" id="{55157A54-87DD-43F5-ACD5-B3190A49D2A3}"/>
              </a:ext>
            </a:extLst>
          </p:cNvPr>
          <p:cNvSpPr/>
          <p:nvPr/>
        </p:nvSpPr>
        <p:spPr>
          <a:xfrm>
            <a:off x="377810" y="-1195754"/>
            <a:ext cx="10923236" cy="9498364"/>
          </a:xfrm>
          <a:prstGeom prst="donut">
            <a:avLst>
              <a:gd name="adj" fmla="val 2156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3DFE316-DCEF-4246-AE13-5BAA5A6AD028}"/>
              </a:ext>
            </a:extLst>
          </p:cNvPr>
          <p:cNvSpPr txBox="1"/>
          <p:nvPr/>
        </p:nvSpPr>
        <p:spPr>
          <a:xfrm>
            <a:off x="-4940824" y="-1795919"/>
            <a:ext cx="36981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Differences in Word Frequencies within countries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E9933DD-B6F7-412D-9590-80E48B2E13A8}"/>
              </a:ext>
            </a:extLst>
          </p:cNvPr>
          <p:cNvSpPr txBox="1"/>
          <p:nvPr/>
        </p:nvSpPr>
        <p:spPr>
          <a:xfrm>
            <a:off x="12693824" y="-1959671"/>
            <a:ext cx="42003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Common Words Frequencies between countries</a:t>
            </a:r>
          </a:p>
        </p:txBody>
      </p:sp>
    </p:spTree>
    <p:extLst>
      <p:ext uri="{BB962C8B-B14F-4D97-AF65-F5344CB8AC3E}">
        <p14:creationId xmlns:p14="http://schemas.microsoft.com/office/powerpoint/2010/main" val="9078837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42">
            <a:extLst>
              <a:ext uri="{FF2B5EF4-FFF2-40B4-BE49-F238E27FC236}">
                <a16:creationId xmlns:a16="http://schemas.microsoft.com/office/drawing/2014/main" id="{FE9933DD-B6F7-412D-9590-80E48B2E13A8}"/>
              </a:ext>
            </a:extLst>
          </p:cNvPr>
          <p:cNvSpPr txBox="1"/>
          <p:nvPr/>
        </p:nvSpPr>
        <p:spPr>
          <a:xfrm>
            <a:off x="12693824" y="-1959671"/>
            <a:ext cx="42003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Common Words Frequencies between countries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5DF86C4-1AC2-4047-8671-6052307DA0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770" t="18803" r="15280" b="17607"/>
          <a:stretch/>
        </p:blipFill>
        <p:spPr>
          <a:xfrm>
            <a:off x="-4314092" y="-1544173"/>
            <a:ext cx="7347570" cy="59940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7A922CD-037B-4C24-AF01-C8837F36EB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375" r="26625"/>
          <a:stretch/>
        </p:blipFill>
        <p:spPr>
          <a:xfrm>
            <a:off x="3815700" y="-179070"/>
            <a:ext cx="7396480" cy="7095996"/>
          </a:xfrm>
          <a:prstGeom prst="rect">
            <a:avLst/>
          </a:prstGeom>
        </p:spPr>
      </p:pic>
      <p:pic>
        <p:nvPicPr>
          <p:cNvPr id="12" name="Picture 11" descr="A picture containing nature, looking, dark, large&#10;&#10;Description automatically generated">
            <a:extLst>
              <a:ext uri="{FF2B5EF4-FFF2-40B4-BE49-F238E27FC236}">
                <a16:creationId xmlns:a16="http://schemas.microsoft.com/office/drawing/2014/main" id="{6FF498BA-0B7B-4F42-9C6B-D387D6383F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0" y="-179070"/>
            <a:ext cx="4648200" cy="600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9345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BA35BBF0-DA32-4593-A2AE-ADF81E8E3D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015" t="7401" r="15628" b="4105"/>
          <a:stretch/>
        </p:blipFill>
        <p:spPr>
          <a:xfrm>
            <a:off x="2880831" y="741166"/>
            <a:ext cx="6075850" cy="597315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AB1A795-1BD7-43D4-898C-CF4710C77A9B}"/>
              </a:ext>
            </a:extLst>
          </p:cNvPr>
          <p:cNvSpPr/>
          <p:nvPr/>
        </p:nvSpPr>
        <p:spPr>
          <a:xfrm rot="19221372">
            <a:off x="3744233" y="1250419"/>
            <a:ext cx="878876" cy="2098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859004B-B13D-4034-B4FD-D7B5F8D13F2D}"/>
              </a:ext>
            </a:extLst>
          </p:cNvPr>
          <p:cNvSpPr/>
          <p:nvPr/>
        </p:nvSpPr>
        <p:spPr>
          <a:xfrm rot="2258141">
            <a:off x="7564394" y="1389448"/>
            <a:ext cx="878876" cy="2098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0A99452-DB5A-4F26-BAAE-C64E8B87EC25}"/>
              </a:ext>
            </a:extLst>
          </p:cNvPr>
          <p:cNvSpPr/>
          <p:nvPr/>
        </p:nvSpPr>
        <p:spPr>
          <a:xfrm rot="19210303">
            <a:off x="3418688" y="996479"/>
            <a:ext cx="1381199" cy="3340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FF0000"/>
                </a:solidFill>
              </a:rPr>
              <a:t>Negative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E1AA485-69EC-41FC-BEFD-7EBFA61D7070}"/>
              </a:ext>
            </a:extLst>
          </p:cNvPr>
          <p:cNvSpPr/>
          <p:nvPr/>
        </p:nvSpPr>
        <p:spPr>
          <a:xfrm rot="2815729">
            <a:off x="7502023" y="1327378"/>
            <a:ext cx="1381199" cy="3340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00FF00"/>
                </a:solidFill>
              </a:rPr>
              <a:t>Positive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3DFE316-DCEF-4246-AE13-5BAA5A6AD028}"/>
              </a:ext>
            </a:extLst>
          </p:cNvPr>
          <p:cNvSpPr txBox="1"/>
          <p:nvPr/>
        </p:nvSpPr>
        <p:spPr>
          <a:xfrm>
            <a:off x="-1747777" y="1163485"/>
            <a:ext cx="26313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Polar Sentiment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6622DC4-DFB0-4F0B-ADC6-F7F0D8681712}"/>
              </a:ext>
            </a:extLst>
          </p:cNvPr>
          <p:cNvSpPr/>
          <p:nvPr/>
        </p:nvSpPr>
        <p:spPr>
          <a:xfrm rot="17702294">
            <a:off x="8202506" y="4618796"/>
            <a:ext cx="1130887" cy="5375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tx1"/>
                </a:solidFill>
              </a:rPr>
              <a:t>England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F43F27B-8003-4010-96B2-C927828004B5}"/>
              </a:ext>
            </a:extLst>
          </p:cNvPr>
          <p:cNvSpPr/>
          <p:nvPr/>
        </p:nvSpPr>
        <p:spPr>
          <a:xfrm rot="18804842">
            <a:off x="7530199" y="5655729"/>
            <a:ext cx="1095144" cy="3112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613AF35-B398-40EE-A333-9E79D320D906}"/>
              </a:ext>
            </a:extLst>
          </p:cNvPr>
          <p:cNvCxnSpPr>
            <a:cxnSpLocks/>
          </p:cNvCxnSpPr>
          <p:nvPr/>
        </p:nvCxnSpPr>
        <p:spPr>
          <a:xfrm flipH="1" flipV="1">
            <a:off x="8067865" y="5388957"/>
            <a:ext cx="84598" cy="22324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4F84D812-C0E2-4AB1-BAB3-A5B1E5D57DD5}"/>
              </a:ext>
            </a:extLst>
          </p:cNvPr>
          <p:cNvSpPr/>
          <p:nvPr/>
        </p:nvSpPr>
        <p:spPr>
          <a:xfrm rot="15268071">
            <a:off x="2683151" y="4053472"/>
            <a:ext cx="873222" cy="219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rgbClr val="5C4600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6838419-B071-429C-94D4-E5247219D3F6}"/>
              </a:ext>
            </a:extLst>
          </p:cNvPr>
          <p:cNvSpPr/>
          <p:nvPr/>
        </p:nvSpPr>
        <p:spPr>
          <a:xfrm rot="4363288">
            <a:off x="2548569" y="4069119"/>
            <a:ext cx="837873" cy="3340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tx1"/>
                </a:solidFill>
              </a:rPr>
              <a:t>Wales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96C407C4-FD95-4BC0-A057-505576B708A6}"/>
              </a:ext>
            </a:extLst>
          </p:cNvPr>
          <p:cNvCxnSpPr>
            <a:cxnSpLocks/>
          </p:cNvCxnSpPr>
          <p:nvPr/>
        </p:nvCxnSpPr>
        <p:spPr>
          <a:xfrm flipV="1">
            <a:off x="3137508" y="3944308"/>
            <a:ext cx="198700" cy="16036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id="{44046A5E-821F-4208-B74E-C67158DB004F}"/>
              </a:ext>
            </a:extLst>
          </p:cNvPr>
          <p:cNvSpPr/>
          <p:nvPr/>
        </p:nvSpPr>
        <p:spPr>
          <a:xfrm>
            <a:off x="3067922" y="4083145"/>
            <a:ext cx="81022" cy="8590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479C1EF-35C0-426B-BC45-BF7A439EAC13}"/>
              </a:ext>
            </a:extLst>
          </p:cNvPr>
          <p:cNvSpPr/>
          <p:nvPr/>
        </p:nvSpPr>
        <p:spPr>
          <a:xfrm rot="804403">
            <a:off x="4795672" y="6363520"/>
            <a:ext cx="1079753" cy="3340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3BBB9496-3FAA-4079-895A-78502C502B96}"/>
              </a:ext>
            </a:extLst>
          </p:cNvPr>
          <p:cNvSpPr/>
          <p:nvPr/>
        </p:nvSpPr>
        <p:spPr>
          <a:xfrm rot="804403">
            <a:off x="4613010" y="6403361"/>
            <a:ext cx="1079753" cy="3340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tx1"/>
                </a:solidFill>
              </a:rPr>
              <a:t>Scotland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08A17DC3-67CD-41EC-A23A-384775A86694}"/>
              </a:ext>
            </a:extLst>
          </p:cNvPr>
          <p:cNvSpPr/>
          <p:nvPr/>
        </p:nvSpPr>
        <p:spPr>
          <a:xfrm rot="18804842">
            <a:off x="7806442" y="5580566"/>
            <a:ext cx="1095144" cy="626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tx1"/>
                </a:solidFill>
              </a:rPr>
              <a:t>Northern Ireland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1D92735B-F454-41F7-86FC-6D214C16BD04}"/>
              </a:ext>
            </a:extLst>
          </p:cNvPr>
          <p:cNvSpPr/>
          <p:nvPr/>
        </p:nvSpPr>
        <p:spPr>
          <a:xfrm>
            <a:off x="8126805" y="5593918"/>
            <a:ext cx="81022" cy="8590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TextBox 20"/>
          <p:cNvSpPr txBox="1"/>
          <p:nvPr/>
        </p:nvSpPr>
        <p:spPr>
          <a:xfrm rot="2095329">
            <a:off x="6997962" y="1621450"/>
            <a:ext cx="624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chemeClr val="bg1"/>
                </a:solidFill>
              </a:rPr>
              <a:t>53%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 rot="18910434">
            <a:off x="4148633" y="1780975"/>
            <a:ext cx="624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>
                <a:solidFill>
                  <a:schemeClr val="bg1"/>
                </a:solidFill>
              </a:rPr>
              <a:t>47%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 rot="20756985">
            <a:off x="5376152" y="1161195"/>
            <a:ext cx="624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chemeClr val="bg1"/>
                </a:solidFill>
              </a:rPr>
              <a:t>47%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 rot="4686953">
            <a:off x="7893572" y="2857615"/>
            <a:ext cx="624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chemeClr val="bg1"/>
                </a:solidFill>
              </a:rPr>
              <a:t>47%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16739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F33F85DA-36D0-41A1-B701-57C6A0D7CE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113" t="3851" r="14386" b="4611"/>
          <a:stretch/>
        </p:blipFill>
        <p:spPr>
          <a:xfrm>
            <a:off x="3408940" y="620340"/>
            <a:ext cx="5958838" cy="604738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72B7BD6D-CF7D-4197-836E-EEAC79736294}"/>
              </a:ext>
            </a:extLst>
          </p:cNvPr>
          <p:cNvSpPr/>
          <p:nvPr/>
        </p:nvSpPr>
        <p:spPr>
          <a:xfrm rot="17294391">
            <a:off x="3037478" y="2647983"/>
            <a:ext cx="873222" cy="3340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5C4600"/>
                </a:solidFill>
              </a:rPr>
              <a:t>Anger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3CC7D8E-6EC0-416F-98DE-AB88ED8CCF1E}"/>
              </a:ext>
            </a:extLst>
          </p:cNvPr>
          <p:cNvSpPr/>
          <p:nvPr/>
        </p:nvSpPr>
        <p:spPr>
          <a:xfrm rot="18364833">
            <a:off x="3289613" y="1779830"/>
            <a:ext cx="1415173" cy="3340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797B29"/>
                </a:solidFill>
              </a:rPr>
              <a:t>Anticipation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4E2FF91-9D74-4352-A7C6-41F830C61C1B}"/>
              </a:ext>
            </a:extLst>
          </p:cNvPr>
          <p:cNvSpPr/>
          <p:nvPr/>
        </p:nvSpPr>
        <p:spPr>
          <a:xfrm rot="19223474">
            <a:off x="4429861" y="1164594"/>
            <a:ext cx="863661" cy="1543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335A26B-62C8-4C90-B85A-FC7124064348}"/>
              </a:ext>
            </a:extLst>
          </p:cNvPr>
          <p:cNvSpPr/>
          <p:nvPr/>
        </p:nvSpPr>
        <p:spPr>
          <a:xfrm rot="19392970">
            <a:off x="4283201" y="1080642"/>
            <a:ext cx="863661" cy="3340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Disgust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1A3E191-17AD-48C3-8D09-D5260BE0BE4A}"/>
              </a:ext>
            </a:extLst>
          </p:cNvPr>
          <p:cNvSpPr/>
          <p:nvPr/>
        </p:nvSpPr>
        <p:spPr>
          <a:xfrm rot="20306125">
            <a:off x="5060063" y="714149"/>
            <a:ext cx="594633" cy="3340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Fear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AE2AD13-F33A-46E5-BDB8-9FB4AED85B74}"/>
              </a:ext>
            </a:extLst>
          </p:cNvPr>
          <p:cNvSpPr/>
          <p:nvPr/>
        </p:nvSpPr>
        <p:spPr>
          <a:xfrm rot="21290995">
            <a:off x="5950073" y="572986"/>
            <a:ext cx="594633" cy="3340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CC0099"/>
                </a:solidFill>
              </a:rPr>
              <a:t>Joy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04F7DFA-52F5-44EE-8268-563CEC048815}"/>
              </a:ext>
            </a:extLst>
          </p:cNvPr>
          <p:cNvSpPr/>
          <p:nvPr/>
        </p:nvSpPr>
        <p:spPr>
          <a:xfrm rot="1005022">
            <a:off x="6719089" y="688626"/>
            <a:ext cx="1076054" cy="3340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Sadness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5B99343-7D50-4563-A03B-21610E171298}"/>
              </a:ext>
            </a:extLst>
          </p:cNvPr>
          <p:cNvSpPr/>
          <p:nvPr/>
        </p:nvSpPr>
        <p:spPr>
          <a:xfrm rot="2196036">
            <a:off x="7531383" y="1129273"/>
            <a:ext cx="1076054" cy="3340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C00000"/>
                </a:solidFill>
              </a:rPr>
              <a:t>Surprise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41F091F-B2CC-4AA9-96BD-EFDE5E645AEE}"/>
              </a:ext>
            </a:extLst>
          </p:cNvPr>
          <p:cNvSpPr/>
          <p:nvPr/>
        </p:nvSpPr>
        <p:spPr>
          <a:xfrm rot="3836989">
            <a:off x="8585613" y="2033418"/>
            <a:ext cx="775792" cy="3340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57257D"/>
                </a:solidFill>
              </a:rPr>
              <a:t>Trust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E5B568E-FD16-4CAF-879C-71625713E402}"/>
              </a:ext>
            </a:extLst>
          </p:cNvPr>
          <p:cNvSpPr/>
          <p:nvPr/>
        </p:nvSpPr>
        <p:spPr>
          <a:xfrm rot="17702294">
            <a:off x="8662228" y="4592723"/>
            <a:ext cx="1130887" cy="5375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tx1"/>
                </a:solidFill>
              </a:rPr>
              <a:t>England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89160EB-70ED-44BE-B2EA-79C3BDA0FBAF}"/>
              </a:ext>
            </a:extLst>
          </p:cNvPr>
          <p:cNvSpPr/>
          <p:nvPr/>
        </p:nvSpPr>
        <p:spPr>
          <a:xfrm rot="18804842">
            <a:off x="7971633" y="5556504"/>
            <a:ext cx="1095144" cy="3112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F8EC9BB-5872-4450-A530-CD0E47E8364C}"/>
              </a:ext>
            </a:extLst>
          </p:cNvPr>
          <p:cNvCxnSpPr>
            <a:cxnSpLocks/>
          </p:cNvCxnSpPr>
          <p:nvPr/>
        </p:nvCxnSpPr>
        <p:spPr>
          <a:xfrm flipH="1" flipV="1">
            <a:off x="8522914" y="5273176"/>
            <a:ext cx="84598" cy="22324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FE9933DD-B6F7-412D-9590-80E48B2E13A8}"/>
              </a:ext>
            </a:extLst>
          </p:cNvPr>
          <p:cNvSpPr txBox="1"/>
          <p:nvPr/>
        </p:nvSpPr>
        <p:spPr>
          <a:xfrm>
            <a:off x="-1993228" y="353242"/>
            <a:ext cx="35911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Expanded Sentiment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DED32C6-942D-4723-BEF6-01B11F1D2ABD}"/>
              </a:ext>
            </a:extLst>
          </p:cNvPr>
          <p:cNvSpPr/>
          <p:nvPr/>
        </p:nvSpPr>
        <p:spPr>
          <a:xfrm rot="15268071">
            <a:off x="3103014" y="4194175"/>
            <a:ext cx="873222" cy="219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rgbClr val="5C4600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4DF4DE4-7E54-4D55-A078-C8417EB08728}"/>
              </a:ext>
            </a:extLst>
          </p:cNvPr>
          <p:cNvSpPr/>
          <p:nvPr/>
        </p:nvSpPr>
        <p:spPr>
          <a:xfrm rot="4363288">
            <a:off x="2990003" y="4320140"/>
            <a:ext cx="837873" cy="3340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tx1"/>
                </a:solidFill>
              </a:rPr>
              <a:t>Wales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3A9F1776-F9CC-4839-B001-4751D3F174EA}"/>
              </a:ext>
            </a:extLst>
          </p:cNvPr>
          <p:cNvCxnSpPr>
            <a:cxnSpLocks/>
          </p:cNvCxnSpPr>
          <p:nvPr/>
        </p:nvCxnSpPr>
        <p:spPr>
          <a:xfrm flipV="1">
            <a:off x="3578942" y="4195329"/>
            <a:ext cx="198700" cy="16036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22263D5C-A195-4740-B1F5-E11DEF830B53}"/>
              </a:ext>
            </a:extLst>
          </p:cNvPr>
          <p:cNvSpPr/>
          <p:nvPr/>
        </p:nvSpPr>
        <p:spPr>
          <a:xfrm>
            <a:off x="3503260" y="4321974"/>
            <a:ext cx="81022" cy="8590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1BA39271-9D6C-4498-8EFC-5D272E7FF37B}"/>
              </a:ext>
            </a:extLst>
          </p:cNvPr>
          <p:cNvSpPr/>
          <p:nvPr/>
        </p:nvSpPr>
        <p:spPr>
          <a:xfrm rot="804403">
            <a:off x="5237106" y="6337447"/>
            <a:ext cx="1079753" cy="3340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7791BE6D-3F3F-4A8B-8FDE-F86555A775F4}"/>
              </a:ext>
            </a:extLst>
          </p:cNvPr>
          <p:cNvSpPr/>
          <p:nvPr/>
        </p:nvSpPr>
        <p:spPr>
          <a:xfrm rot="804403">
            <a:off x="5142955" y="6500713"/>
            <a:ext cx="1079753" cy="3340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tx1"/>
                </a:solidFill>
              </a:rPr>
              <a:t>Scotland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B40F10F-7149-442D-BEB3-4DBCB25B97E1}"/>
              </a:ext>
            </a:extLst>
          </p:cNvPr>
          <p:cNvSpPr/>
          <p:nvPr/>
        </p:nvSpPr>
        <p:spPr>
          <a:xfrm rot="18804842">
            <a:off x="8241780" y="5493533"/>
            <a:ext cx="1095144" cy="626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tx1"/>
                </a:solidFill>
              </a:rPr>
              <a:t>Northern Ireland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6845D7A7-A4A6-40E8-971A-1D9DBFFD5B3B}"/>
              </a:ext>
            </a:extLst>
          </p:cNvPr>
          <p:cNvSpPr/>
          <p:nvPr/>
        </p:nvSpPr>
        <p:spPr>
          <a:xfrm>
            <a:off x="8587950" y="5496425"/>
            <a:ext cx="81022" cy="8590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02769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Picture 90">
            <a:extLst>
              <a:ext uri="{FF2B5EF4-FFF2-40B4-BE49-F238E27FC236}">
                <a16:creationId xmlns:a16="http://schemas.microsoft.com/office/drawing/2014/main" id="{F920105D-E320-48C9-BA81-21581B867F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375" r="26625"/>
          <a:stretch/>
        </p:blipFill>
        <p:spPr>
          <a:xfrm>
            <a:off x="-8307645" y="199187"/>
            <a:ext cx="7612150" cy="7302904"/>
          </a:xfrm>
          <a:prstGeom prst="rect">
            <a:avLst/>
          </a:prstGeom>
        </p:spPr>
      </p:pic>
      <p:pic>
        <p:nvPicPr>
          <p:cNvPr id="4" name="Picture 3" descr="A picture containing nature, looking, dark, large&#10;&#10;Description automatically generated">
            <a:extLst>
              <a:ext uri="{FF2B5EF4-FFF2-40B4-BE49-F238E27FC236}">
                <a16:creationId xmlns:a16="http://schemas.microsoft.com/office/drawing/2014/main" id="{311B2B4C-8F72-4ACD-8FDC-8D6BA14298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4085" y="3012439"/>
            <a:ext cx="3632980" cy="4690118"/>
          </a:xfrm>
          <a:prstGeom prst="rect">
            <a:avLst/>
          </a:prstGeom>
        </p:spPr>
      </p:pic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DB864A2B-2752-4707-AB95-19D036C4CC0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271"/>
          <a:stretch/>
        </p:blipFill>
        <p:spPr>
          <a:xfrm>
            <a:off x="4653803" y="-4583"/>
            <a:ext cx="3987812" cy="3789679"/>
          </a:xfrm>
          <a:prstGeom prst="rect">
            <a:avLst/>
          </a:prstGeom>
        </p:spPr>
      </p:pic>
      <p:pic>
        <p:nvPicPr>
          <p:cNvPr id="10" name="Picture 9" descr="A picture containing drawing&#10;&#10;Description automatically generated">
            <a:extLst>
              <a:ext uri="{FF2B5EF4-FFF2-40B4-BE49-F238E27FC236}">
                <a16:creationId xmlns:a16="http://schemas.microsoft.com/office/drawing/2014/main" id="{E1F1E0D5-BB87-4C55-BEA2-4AEE9882018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03" t="9292" r="4069" b="11921"/>
          <a:stretch/>
        </p:blipFill>
        <p:spPr>
          <a:xfrm>
            <a:off x="2603517" y="4492409"/>
            <a:ext cx="2352675" cy="2956288"/>
          </a:xfrm>
          <a:prstGeom prst="rect">
            <a:avLst/>
          </a:prstGeom>
        </p:spPr>
      </p:pic>
      <p:pic>
        <p:nvPicPr>
          <p:cNvPr id="52" name="Picture 51" descr="A close up of a map&#10;&#10;Description automatically generated">
            <a:extLst>
              <a:ext uri="{FF2B5EF4-FFF2-40B4-BE49-F238E27FC236}">
                <a16:creationId xmlns:a16="http://schemas.microsoft.com/office/drawing/2014/main" id="{DCA781AC-E329-416D-BFA8-DD73EFCE61A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7347" y="1133392"/>
            <a:ext cx="3046456" cy="2464217"/>
          </a:xfrm>
          <a:prstGeom prst="rect">
            <a:avLst/>
          </a:prstGeom>
        </p:spPr>
      </p:pic>
      <p:sp>
        <p:nvSpPr>
          <p:cNvPr id="87" name="TextBox 86">
            <a:extLst>
              <a:ext uri="{FF2B5EF4-FFF2-40B4-BE49-F238E27FC236}">
                <a16:creationId xmlns:a16="http://schemas.microsoft.com/office/drawing/2014/main" id="{DC9A2B8D-5FB8-4832-84D9-42E3B8754691}"/>
              </a:ext>
            </a:extLst>
          </p:cNvPr>
          <p:cNvSpPr txBox="1"/>
          <p:nvPr/>
        </p:nvSpPr>
        <p:spPr>
          <a:xfrm>
            <a:off x="895410" y="712032"/>
            <a:ext cx="2490304" cy="4677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Northern Ireland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4FCAB8B5-C93E-4722-A935-F20EA0348E92}"/>
              </a:ext>
            </a:extLst>
          </p:cNvPr>
          <p:cNvSpPr txBox="1"/>
          <p:nvPr/>
        </p:nvSpPr>
        <p:spPr>
          <a:xfrm>
            <a:off x="6783230" y="341315"/>
            <a:ext cx="1400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Scotland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BF0522C6-6337-48CF-A46E-F11AAB2671BB}"/>
              </a:ext>
            </a:extLst>
          </p:cNvPr>
          <p:cNvSpPr txBox="1"/>
          <p:nvPr/>
        </p:nvSpPr>
        <p:spPr>
          <a:xfrm>
            <a:off x="7784696" y="4800601"/>
            <a:ext cx="1400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England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2E67DDCD-D6C3-4121-9AD0-5293CB1C0D47}"/>
              </a:ext>
            </a:extLst>
          </p:cNvPr>
          <p:cNvSpPr txBox="1"/>
          <p:nvPr/>
        </p:nvSpPr>
        <p:spPr>
          <a:xfrm>
            <a:off x="1985064" y="5262266"/>
            <a:ext cx="1400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Wales</a:t>
            </a:r>
          </a:p>
        </p:txBody>
      </p:sp>
    </p:spTree>
    <p:extLst>
      <p:ext uri="{BB962C8B-B14F-4D97-AF65-F5344CB8AC3E}">
        <p14:creationId xmlns:p14="http://schemas.microsoft.com/office/powerpoint/2010/main" val="6450495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3157</TotalTime>
  <Words>140</Words>
  <Application>Microsoft Office PowerPoint</Application>
  <PresentationFormat>Widescreen</PresentationFormat>
  <Paragraphs>70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Monsuru Adepeju</dc:creator>
  <cp:lastModifiedBy>Monsuru Adepeju</cp:lastModifiedBy>
  <cp:revision>66</cp:revision>
  <dcterms:created xsi:type="dcterms:W3CDTF">2020-01-13T00:25:00Z</dcterms:created>
  <dcterms:modified xsi:type="dcterms:W3CDTF">2020-01-23T08:35:34Z</dcterms:modified>
</cp:coreProperties>
</file>